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5" r:id="rId9"/>
    <p:sldId id="262" r:id="rId10"/>
    <p:sldId id="263" r:id="rId11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orbel" panose="020B0503020204020204" pitchFamily="34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General" id="{E4C927FF-9AA7-4989-8BD6-83E04711D340}">
          <p14:sldIdLst>
            <p14:sldId id="256"/>
            <p14:sldId id="257"/>
            <p14:sldId id="258"/>
            <p14:sldId id="259"/>
            <p14:sldId id="260"/>
            <p14:sldId id="264"/>
            <p14:sldId id="261"/>
            <p14:sldId id="265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3737"/>
    <a:srgbClr val="646464"/>
    <a:srgbClr val="FF0000"/>
    <a:srgbClr val="0070C0"/>
    <a:srgbClr val="00B050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0AE84F-5076-453B-8061-31B2A411B29C}">
  <a:tblStyle styleId="{930AE84F-5076-453B-8061-31B2A411B29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8AFDBAF7-3599-4B11-9179-2869128F2469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6BD9802B-0661-4D8F-9B7C-1BF18A38B5A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67462E4-F5B8-45D6-8CC6-96AA9CB65E78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89" autoAdjust="0"/>
    <p:restoredTop sz="94660"/>
  </p:normalViewPr>
  <p:slideViewPr>
    <p:cSldViewPr snapToGrid="0">
      <p:cViewPr>
        <p:scale>
          <a:sx n="125" d="100"/>
          <a:sy n="125" d="100"/>
        </p:scale>
        <p:origin x="130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83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AEFE1F-22FD-4117-A76E-EC5475E849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044735-C725-45E5-A371-9607D7E748D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785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tif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221" name="Google Shape;22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fld id="{00000000-1234-1234-1234-123412341234}" type="slidenum">
              <a:rPr lang="fr-FR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754" y="2282140"/>
            <a:ext cx="7840492" cy="840439"/>
          </a:xfrm>
        </p:spPr>
        <p:txBody>
          <a:bodyPr anchor="b"/>
          <a:lstStyle>
            <a:lvl1pPr algn="ctr">
              <a:defRPr sz="4500">
                <a:solidFill>
                  <a:schemeClr val="tx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20A3-2C33-4630-AE0F-CBC8E02DFAF0}" type="datetime1">
              <a:rPr lang="fr-FR" smtClean="0"/>
              <a:t>11/10/2019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 dirty="0"/>
          </a:p>
        </p:txBody>
      </p:sp>
      <p:pic>
        <p:nvPicPr>
          <p:cNvPr id="9" name="Image 10">
            <a:extLst>
              <a:ext uri="{FF2B5EF4-FFF2-40B4-BE49-F238E27FC236}">
                <a16:creationId xmlns:a16="http://schemas.microsoft.com/office/drawing/2014/main" id="{A67200FD-DD11-4C6E-B274-E94FE0101E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96866" y="884396"/>
            <a:ext cx="5350269" cy="1150890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3521413" y="3433864"/>
            <a:ext cx="19163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1075244" y="3725863"/>
            <a:ext cx="6993512" cy="631825"/>
          </a:xfrm>
        </p:spPr>
        <p:txBody>
          <a:bodyPr/>
          <a:lstStyle>
            <a:lvl1pPr marL="0" indent="0" algn="ctr">
              <a:buNone/>
              <a:defRPr/>
            </a:lvl1pPr>
            <a:lvl5pPr marL="1371600" indent="0" algn="ctr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2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de_Subtitle_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D5C9A20-7CB3-46C2-9B25-7CD346C2A3A1}"/>
              </a:ext>
            </a:extLst>
          </p:cNvPr>
          <p:cNvSpPr/>
          <p:nvPr userDrawn="1"/>
        </p:nvSpPr>
        <p:spPr>
          <a:xfrm>
            <a:off x="0" y="0"/>
            <a:ext cx="9144000" cy="754912"/>
          </a:xfrm>
          <a:prstGeom prst="rect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13" y="82913"/>
            <a:ext cx="8949131" cy="58908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01" y="1072769"/>
            <a:ext cx="8310398" cy="326350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6801" y="4767263"/>
            <a:ext cx="2057400" cy="273844"/>
          </a:xfrm>
        </p:spPr>
        <p:txBody>
          <a:bodyPr/>
          <a:lstStyle/>
          <a:p>
            <a:fld id="{9696F562-ABA3-42BC-9081-14B2F6EA496C}" type="datetime1">
              <a:rPr lang="fr-FR" smtClean="0"/>
              <a:t>11/10/2019</a:t>
            </a:fld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69799" y="4767263"/>
            <a:ext cx="2057400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67200FD-DD11-4C6E-B274-E94FE0101E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58711" y="4710696"/>
            <a:ext cx="1626577" cy="34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681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17600" y="4767263"/>
            <a:ext cx="2057400" cy="273844"/>
          </a:xfrm>
        </p:spPr>
        <p:txBody>
          <a:bodyPr/>
          <a:lstStyle/>
          <a:p>
            <a:fld id="{AD3FA0ED-954F-4293-BBF8-9895E38E7037}" type="datetime1">
              <a:rPr lang="fr-FR" smtClean="0"/>
              <a:t>11/10/2019</a:t>
            </a:fld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670800" y="4767263"/>
            <a:ext cx="2057400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9B91D5-CE77-4F5A-BB47-840B79CE2E2B}"/>
              </a:ext>
            </a:extLst>
          </p:cNvPr>
          <p:cNvSpPr/>
          <p:nvPr userDrawn="1"/>
        </p:nvSpPr>
        <p:spPr>
          <a:xfrm>
            <a:off x="0" y="0"/>
            <a:ext cx="9144000" cy="754912"/>
          </a:xfrm>
          <a:prstGeom prst="rect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7DA7F36-7A5E-44DC-8226-AFD7A5463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3" y="82913"/>
            <a:ext cx="8949131" cy="58908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AC275AE-97E1-49AD-94AB-9F76CB833C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58711" y="4710696"/>
            <a:ext cx="1626577" cy="34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933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17600" y="4767263"/>
            <a:ext cx="2057400" cy="273844"/>
          </a:xfrm>
        </p:spPr>
        <p:txBody>
          <a:bodyPr/>
          <a:lstStyle/>
          <a:p>
            <a:fld id="{009C5C87-D081-4F4F-ABFE-CBBC6EB5E49B}" type="datetime1">
              <a:rPr lang="fr-FR" smtClean="0"/>
              <a:t>11/10/2019</a:t>
            </a:fld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670800" y="4767263"/>
            <a:ext cx="2057400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5857856-86AE-49C7-8E3E-414B80733D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58711" y="4710696"/>
            <a:ext cx="1626577" cy="34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635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2EE94A-B118-471C-8FED-9CD90460B7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7600" y="1080655"/>
            <a:ext cx="4078200" cy="355167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9C7C8BF-0002-4C26-9D92-628F6F50F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199" y="1080656"/>
            <a:ext cx="4078199" cy="355167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CDA531A-AD59-43F1-BFFF-6A7D8849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7600" y="4767263"/>
            <a:ext cx="2057400" cy="273844"/>
          </a:xfrm>
        </p:spPr>
        <p:txBody>
          <a:bodyPr/>
          <a:lstStyle/>
          <a:p>
            <a:fld id="{6C454337-9D2F-4D59-A917-BCDE83FFFE1F}" type="datetime1">
              <a:rPr lang="fr-FR" smtClean="0"/>
              <a:t>11/10/2019</a:t>
            </a:fld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1BA2198-3FA4-4BEF-9F7A-4B6C45508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70800" y="4767263"/>
            <a:ext cx="2057400" cy="273844"/>
          </a:xfrm>
        </p:spPr>
        <p:txBody>
          <a:bodyPr/>
          <a:lstStyle/>
          <a:p>
            <a:fld id="{31B2B2FE-D396-44E5-BF44-9AADE1ACE90A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10001E-39C8-4D1E-AD0E-EA128A94D37E}"/>
              </a:ext>
            </a:extLst>
          </p:cNvPr>
          <p:cNvSpPr/>
          <p:nvPr userDrawn="1"/>
        </p:nvSpPr>
        <p:spPr>
          <a:xfrm>
            <a:off x="0" y="0"/>
            <a:ext cx="9144000" cy="754912"/>
          </a:xfrm>
          <a:prstGeom prst="rect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596F70D-5D15-4D26-94E1-66C4C6B6F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3" y="82913"/>
            <a:ext cx="8949131" cy="58908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BE59239-063C-40F6-B0E3-5C3A91E0D8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58711" y="4710696"/>
            <a:ext cx="1626577" cy="34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85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B41F3FF-C4E0-4545-8C9E-8370AD124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4426" y="883500"/>
            <a:ext cx="4081374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9E61CC5-D387-4707-AC78-9F010EACC9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7600" y="1502625"/>
            <a:ext cx="4081375" cy="3139225"/>
          </a:xfrm>
        </p:spPr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864A76E-F372-4868-8CC2-3785A92AC9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7562" y="883500"/>
            <a:ext cx="409883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21F8AC2-04A5-432C-8343-95F2A367A9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502625"/>
            <a:ext cx="4097250" cy="31392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8549AFA-EEC1-46C5-BAFD-3C96FA44AB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7600" y="4767263"/>
            <a:ext cx="2057400" cy="273844"/>
          </a:xfrm>
        </p:spPr>
        <p:txBody>
          <a:bodyPr/>
          <a:lstStyle/>
          <a:p>
            <a:fld id="{798479EF-5006-4CE5-813E-909FF1D62AA8}" type="datetime1">
              <a:rPr lang="fr-FR" smtClean="0"/>
              <a:t>11/10/2019</a:t>
            </a:fld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65AD8AB-3342-4770-A71B-DC1D2D85F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70800" y="4767263"/>
            <a:ext cx="2057400" cy="273844"/>
          </a:xfrm>
        </p:spPr>
        <p:txBody>
          <a:bodyPr/>
          <a:lstStyle/>
          <a:p>
            <a:fld id="{31B2B2FE-D396-44E5-BF44-9AADE1ACE90A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53B302-73D4-4A5B-BD6A-B85B6233180F}"/>
              </a:ext>
            </a:extLst>
          </p:cNvPr>
          <p:cNvSpPr/>
          <p:nvPr userDrawn="1"/>
        </p:nvSpPr>
        <p:spPr>
          <a:xfrm>
            <a:off x="0" y="0"/>
            <a:ext cx="9144000" cy="754912"/>
          </a:xfrm>
          <a:prstGeom prst="rect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343DD4C-A6F3-4567-9B6C-8D0CC39A5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3" y="82913"/>
            <a:ext cx="8949131" cy="58908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112D416D-9ED8-46ED-87FD-24D391E49B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58711" y="4710696"/>
            <a:ext cx="1626577" cy="34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40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1779D-05E0-45C1-A10F-11A3CF0B20CA}" type="datetime1">
              <a:rPr lang="fr-FR" smtClean="0"/>
              <a:t>11/10/2019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9464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91" r:id="rId3"/>
    <p:sldLayoutId id="2147483692" r:id="rId4"/>
    <p:sldLayoutId id="2147483697" r:id="rId5"/>
    <p:sldLayoutId id="2147483698" r:id="rId6"/>
  </p:sldLayoutIdLst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5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50"/>
              <a:buFont typeface="Corbel"/>
              <a:buNone/>
            </a:pPr>
            <a:fld id="{AE7224AF-E84D-4435-822A-A99AE095D432}" type="datetime1">
              <a:rPr lang="fr-FR" b="1" smtClean="0">
                <a:solidFill>
                  <a:srgbClr val="FF0000"/>
                </a:solidFill>
              </a:rPr>
              <a:t>11/10/2019</a:t>
            </a:fld>
            <a:endParaRPr b="1" dirty="0">
              <a:solidFill>
                <a:srgbClr val="FF0000"/>
              </a:solidFill>
            </a:endParaRPr>
          </a:p>
        </p:txBody>
      </p:sp>
      <p:sp>
        <p:nvSpPr>
          <p:cNvPr id="216" name="Google Shape;216;p2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00"/>
              <a:buFont typeface="Calibri"/>
              <a:buNone/>
            </a:pPr>
            <a:fld id="{00000000-1234-1234-1234-123412341234}" type="slidenum">
              <a:rPr lang="fr-FR" sz="12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1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Date :</a:t>
            </a:r>
          </a:p>
          <a:p>
            <a:r>
              <a:rPr lang="en-US" dirty="0"/>
              <a:t>15/10/2019</a:t>
            </a:r>
          </a:p>
        </p:txBody>
      </p:sp>
      <p:sp>
        <p:nvSpPr>
          <p:cNvPr id="217" name="Google Shape;217;p25"/>
          <p:cNvSpPr txBox="1"/>
          <p:nvPr/>
        </p:nvSpPr>
        <p:spPr>
          <a:xfrm>
            <a:off x="3966300" y="4650600"/>
            <a:ext cx="12114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Version 1.0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Admission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05119E-D456-472A-B03B-BCAB4CDFD4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Reprise du design précédent</a:t>
            </a:r>
          </a:p>
          <a:p>
            <a:r>
              <a:rPr lang="fr-FR" dirty="0"/>
              <a:t>Améliorations possibles :</a:t>
            </a:r>
          </a:p>
          <a:p>
            <a:pPr lvl="1"/>
            <a:r>
              <a:rPr lang="fr-FR" dirty="0"/>
              <a:t>Profiler le fond de la boîte à air</a:t>
            </a:r>
          </a:p>
          <a:p>
            <a:pPr lvl="1"/>
            <a:r>
              <a:rPr lang="fr-FR" dirty="0"/>
              <a:t>Utiliser 4 tubulures identiques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2C35AB-D9DC-43F1-8FF3-C1E7A75F5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54337-9D2F-4D59-A917-BCDE83FFFE1F}" type="datetime1">
              <a:rPr lang="fr-FR" smtClean="0"/>
              <a:t>11/10/2019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2B3BB76-5212-43E9-AD72-08225B4B8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B2FE-D396-44E5-BF44-9AADE1ACE90A}" type="slidenum">
              <a:rPr lang="fr-FR" smtClean="0"/>
              <a:t>10</a:t>
            </a:fld>
            <a:endParaRPr lang="fr-FR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FE7A00E-BE40-4E69-B1FB-7DCD41635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Solutions envisagées</a:t>
            </a:r>
          </a:p>
        </p:txBody>
      </p:sp>
      <p:pic>
        <p:nvPicPr>
          <p:cNvPr id="7" name="Espace réservé du contenu 14" descr="Une image contenant paire, boule, vert, portant&#10;&#10;Description générée automatiquement">
            <a:extLst>
              <a:ext uri="{FF2B5EF4-FFF2-40B4-BE49-F238E27FC236}">
                <a16:creationId xmlns:a16="http://schemas.microsoft.com/office/drawing/2014/main" id="{E90ED3F9-609E-4F51-895E-071D2C16D11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6872" y="1081088"/>
            <a:ext cx="3699568" cy="3551237"/>
          </a:xfrm>
        </p:spPr>
      </p:pic>
    </p:spTree>
    <p:extLst>
      <p:ext uri="{BB962C8B-B14F-4D97-AF65-F5344CB8AC3E}">
        <p14:creationId xmlns:p14="http://schemas.microsoft.com/office/powerpoint/2010/main" val="1910945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dirty="0"/>
              <a:t>Sommaire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1DB54FB5-66CB-496F-B9A3-271DB5115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FR" dirty="0"/>
              <a:t>Contexte d’utilisation, règlement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Historique de l’écurie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Concepts retenus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Solutions envisagées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A841B1F-D8F7-414C-9CE5-C543ACE05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DFEC5-0D7D-4EA8-9537-FA1ECC09CBF1}" type="datetime1">
              <a:rPr lang="fr-FR" smtClean="0"/>
              <a:pPr/>
              <a:t>11/10/2019</a:t>
            </a:fld>
            <a:endParaRPr lang="fr-FR" dirty="0"/>
          </a:p>
        </p:txBody>
      </p:sp>
      <p:sp>
        <p:nvSpPr>
          <p:cNvPr id="223" name="Google Shape;223;p26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fr-FR"/>
              <a:pPr lvl="0"/>
              <a:t>2</a:t>
            </a:fld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5F6B53-AE3E-4B89-97F9-02DD43FD6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C61739-64A7-41CF-A8AE-C0FDE9F69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Moteur : Honda CBR 600 RR</a:t>
            </a:r>
          </a:p>
          <a:p>
            <a:pPr lvl="1"/>
            <a:r>
              <a:rPr lang="fr-FR" dirty="0"/>
              <a:t>4 cylindres</a:t>
            </a:r>
          </a:p>
          <a:p>
            <a:pPr lvl="1"/>
            <a:r>
              <a:rPr lang="fr-FR" dirty="0"/>
              <a:t>600 cm</a:t>
            </a:r>
            <a:r>
              <a:rPr lang="fr-FR" baseline="30000" dirty="0"/>
              <a:t>3</a:t>
            </a:r>
          </a:p>
          <a:p>
            <a:pPr lvl="1"/>
            <a:r>
              <a:rPr lang="fr-FR" dirty="0"/>
              <a:t>7000 à 14000 tr/min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B845BA-1CAE-449B-92F5-9A70C77EE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6F562-ABA3-42BC-9081-14B2F6EA496C}" type="datetime1">
              <a:rPr lang="fr-FR" smtClean="0"/>
              <a:t>11/10/2019</a:t>
            </a:fld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D543919-A731-4086-B7ED-85F2ED8BA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6305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3A1BF0-789D-4978-814E-794E82906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Règlement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04A2D6-751D-4507-B6E3-BDA648F2F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Tout l’air entrant dans le moteur doit passer par une bride de 20mm de diamètre</a:t>
            </a:r>
          </a:p>
          <a:p>
            <a:r>
              <a:rPr lang="fr-FR" dirty="0"/>
              <a:t>Ordre : boîtier papillon, bride, moteur :</a:t>
            </a:r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62FFB4-6D06-497B-B6BF-CD363D7AB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6F562-ABA3-42BC-9081-14B2F6EA496C}" type="datetime1">
              <a:rPr lang="fr-FR" smtClean="0"/>
              <a:t>11/10/2019</a:t>
            </a:fld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F6714FC-B36E-4A76-96BD-414A5C959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295920B-B5F3-4CA9-A43F-0D95481CD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416" y="1420113"/>
            <a:ext cx="3014006" cy="94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22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du contenu 12" descr="Une image contenant ordinateur, table, assis, noir&#10;&#10;Description générée automatiquement">
            <a:extLst>
              <a:ext uri="{FF2B5EF4-FFF2-40B4-BE49-F238E27FC236}">
                <a16:creationId xmlns:a16="http://schemas.microsoft.com/office/drawing/2014/main" id="{7BA73EF5-5A26-4C76-ADDF-E794EF7E185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17513" y="1120160"/>
            <a:ext cx="4078287" cy="3473092"/>
          </a:xfr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20E988-8C6E-43D6-BF86-198DF6534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6F562-ABA3-42BC-9081-14B2F6EA496C}" type="datetime1">
              <a:rPr lang="fr-FR" smtClean="0"/>
              <a:t>11/10/2019</a:t>
            </a:fld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201BF71-025E-42DC-996B-39D75126C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7A3D011-93B6-498D-8BA9-7DA233F1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Précédentes architectures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737BE0-C846-4DEE-8EB6-565C73A829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2289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u contenu 9" descr="Une image contenant intérieur, assis, petit, table&#10;&#10;Description générée automatiquement">
            <a:extLst>
              <a:ext uri="{FF2B5EF4-FFF2-40B4-BE49-F238E27FC236}">
                <a16:creationId xmlns:a16="http://schemas.microsoft.com/office/drawing/2014/main" id="{F25A7C3F-7500-4DDD-B132-1526744440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57727" y="1081088"/>
            <a:ext cx="4059234" cy="3551237"/>
          </a:xfr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403493-D35B-455A-86BF-68BBFEEBB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54337-9D2F-4D59-A917-BCDE83FFFE1F}" type="datetime1">
              <a:rPr lang="fr-FR" smtClean="0"/>
              <a:t>11/10/2019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672AFDE-2EC8-478E-ADBC-27DF2026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B2FE-D396-44E5-BF44-9AADE1ACE90A}" type="slidenum">
              <a:rPr lang="fr-FR" smtClean="0"/>
              <a:t>6</a:t>
            </a:fld>
            <a:endParaRPr lang="fr-FR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F6551F53-22EC-4409-92C7-37005B950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Précédentes architectures</a:t>
            </a:r>
          </a:p>
        </p:txBody>
      </p:sp>
      <p:pic>
        <p:nvPicPr>
          <p:cNvPr id="7" name="Espace réservé du contenu 14" descr="Une image contenant paire, boule, vert, portant&#10;&#10;Description générée automatiquement">
            <a:extLst>
              <a:ext uri="{FF2B5EF4-FFF2-40B4-BE49-F238E27FC236}">
                <a16:creationId xmlns:a16="http://schemas.microsoft.com/office/drawing/2014/main" id="{83766E91-73DC-42F7-8C57-88FCB28AF61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06872" y="1081088"/>
            <a:ext cx="3699568" cy="3551237"/>
          </a:xfrm>
        </p:spPr>
      </p:pic>
    </p:spTree>
    <p:extLst>
      <p:ext uri="{BB962C8B-B14F-4D97-AF65-F5344CB8AC3E}">
        <p14:creationId xmlns:p14="http://schemas.microsoft.com/office/powerpoint/2010/main" val="280495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E98F87-8F62-4C37-A3AD-2AE5B4F71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Concepts retenus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180CF7-B0FC-481A-9E8E-FF0EC45B7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Sans logiciel dédié, il est quasi-impossible de faire un accord acoustique</a:t>
            </a:r>
          </a:p>
          <a:p>
            <a:r>
              <a:rPr lang="fr-FR" dirty="0"/>
              <a:t>Faible pression dans l’admission (0,3 à 0,8 bar) : on minimise les pertes de charge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7CE4E86-F96C-4D90-9CCC-74D08AEB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6F562-ABA3-42BC-9081-14B2F6EA496C}" type="datetime1">
              <a:rPr lang="fr-FR" smtClean="0"/>
              <a:t>11/10/2019</a:t>
            </a:fld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2E8AF40-A156-4BC5-8797-BDFA4B122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830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301A9A-4D3D-451A-99AB-1F04D6B8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Cahier des Charges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792FD2-FB18-4C7E-925D-AD9604AFB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6F562-ABA3-42BC-9081-14B2F6EA496C}" type="datetime1">
              <a:rPr lang="fr-FR" smtClean="0"/>
              <a:t>11/10/2019</a:t>
            </a:fld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CA3B623-B947-4DCB-8162-814B55ED9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  <p:graphicFrame>
        <p:nvGraphicFramePr>
          <p:cNvPr id="9" name="Google Shape;390;p47">
            <a:extLst>
              <a:ext uri="{FF2B5EF4-FFF2-40B4-BE49-F238E27FC236}">
                <a16:creationId xmlns:a16="http://schemas.microsoft.com/office/drawing/2014/main" id="{F2352D7D-0E4F-453D-AF71-4067D66DDE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9796337"/>
              </p:ext>
            </p:extLst>
          </p:nvPr>
        </p:nvGraphicFramePr>
        <p:xfrm>
          <a:off x="25" y="649210"/>
          <a:ext cx="9143975" cy="449910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73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1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8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4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400" dirty="0">
                          <a:latin typeface="+mn-lt"/>
                        </a:rPr>
                        <a:t>Fonction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rgbClr val="E3000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400" dirty="0">
                          <a:latin typeface="+mn-lt"/>
                        </a:rPr>
                        <a:t>Sous-fonctions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rgbClr val="E3000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400" dirty="0">
                          <a:latin typeface="+mn-lt"/>
                        </a:rPr>
                        <a:t>Critère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rgbClr val="E3000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400">
                          <a:latin typeface="+mn-lt"/>
                        </a:rPr>
                        <a:t>Niveau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rgbClr val="E3000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400" dirty="0">
                          <a:latin typeface="+mn-lt"/>
                        </a:rPr>
                        <a:t>Flexibilité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rgbClr val="E3000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1075">
                <a:tc row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b="1" dirty="0">
                          <a:solidFill>
                            <a:schemeClr val="dk1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FP1 : Amener l’air au moteur</a:t>
                      </a:r>
                      <a:endParaRPr sz="1200" b="1" dirty="0">
                        <a:solidFill>
                          <a:schemeClr val="dk1"/>
                        </a:solidFill>
                        <a:latin typeface="+mn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FP1-1 : Filtrer l’air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Taille des particules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1mm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+0/-1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07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FP1-2 : Maximiser le débit d’air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Pertes de charges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&lt;7 kPa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+1kPa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107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FP1-3 : Lisser le débit dans la bride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Volume du plénum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&gt;600 cm^3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0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82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FP1-4 : Permettre le renouvellement d’air dans les cylindres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Volume individuel de la tubulure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&gt;150 cm^3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0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82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FP1-5 : répartir l’air de façon homogène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Différence de pertes de charge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&lt;3%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dirty="0">
                          <a:latin typeface="+mn-lt"/>
                        </a:rPr>
                        <a:t>0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3400">
                <a:tc row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b="1" dirty="0">
                          <a:solidFill>
                            <a:schemeClr val="dk1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FP2 : Réguler le débit d’air dans le moteur</a:t>
                      </a:r>
                      <a:endParaRPr sz="1200" b="1" dirty="0">
                        <a:solidFill>
                          <a:schemeClr val="dk1"/>
                        </a:solidFill>
                        <a:latin typeface="+mn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C0C0C0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solidFill>
                            <a:schemeClr val="dk1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FP2-1 : Permettre un contrôle de l’ouverture</a:t>
                      </a:r>
                      <a:endParaRPr sz="1200" dirty="0">
                        <a:solidFill>
                          <a:schemeClr val="dk1"/>
                        </a:solidFill>
                        <a:latin typeface="+mn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Ratio d’ouverture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0 à 100%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0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2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Finesse du réglage butée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0.1mm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+/-0.05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300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Plage de réglage du ralenti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5 tours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+/-1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107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FP2-2 : Rappeler la pédale d’accélérateur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Force de rappel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50N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1825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b="1">
                          <a:solidFill>
                            <a:schemeClr val="dk1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FP3 : Supporter la rampe d’injecteurs</a:t>
                      </a:r>
                      <a:endParaRPr sz="1200" b="1">
                        <a:solidFill>
                          <a:schemeClr val="dk1"/>
                        </a:solidFill>
                        <a:latin typeface="+mn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FP3-1 : Posséder les fixations de la rampe d’injecteurs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Présence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oui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0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187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solidFill>
                            <a:schemeClr val="dk1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FP3-2 : Posséder une faible surface de mouillage</a:t>
                      </a:r>
                      <a:endParaRPr sz="1200" dirty="0">
                        <a:solidFill>
                          <a:schemeClr val="dk1"/>
                        </a:solidFill>
                        <a:latin typeface="+mn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Inclinaison des injecteurs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i="1" dirty="0" err="1">
                          <a:latin typeface="+mn-lt"/>
                        </a:rPr>
                        <a:t>tba</a:t>
                      </a:r>
                      <a:endParaRPr sz="1200" i="1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107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Porosité de la tubulure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i="1" dirty="0" err="1">
                          <a:latin typeface="+mn-lt"/>
                        </a:rPr>
                        <a:t>tba</a:t>
                      </a:r>
                      <a:endParaRPr sz="1200" i="1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1825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b="1">
                          <a:solidFill>
                            <a:schemeClr val="dk1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FC1 : Respecter le règlement</a:t>
                      </a:r>
                      <a:endParaRPr sz="1200" b="1">
                        <a:solidFill>
                          <a:schemeClr val="dk1"/>
                        </a:solidFill>
                        <a:latin typeface="+mn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FC1-1 : Limiter le diamètre d’entrée d’air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dirty="0">
                          <a:latin typeface="+mn-lt"/>
                        </a:rPr>
                        <a:t>Diamètre </a:t>
                      </a:r>
                      <a:r>
                        <a:rPr lang="fr" sz="1200" dirty="0">
                          <a:latin typeface="+mn-lt"/>
                        </a:rPr>
                        <a:t>de la bride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20mm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0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107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latin typeface="+mn-lt"/>
                        </a:rPr>
                        <a:t>FC1-2 : Posséder 2 ressorts de rappel</a:t>
                      </a:r>
                      <a:endParaRPr sz="1200">
                        <a:latin typeface="+mn-lt"/>
                      </a:endParaRPr>
                    </a:p>
                  </a:txBody>
                  <a:tcPr marL="68600" marR="68600" marT="34300" marB="3430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Nombre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2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>
                          <a:latin typeface="+mn-lt"/>
                        </a:rPr>
                        <a:t>0</a:t>
                      </a:r>
                      <a:endParaRPr sz="1200" dirty="0">
                        <a:latin typeface="+mn-lt"/>
                      </a:endParaRPr>
                    </a:p>
                  </a:txBody>
                  <a:tcPr marL="68600" marR="68600" marT="34300" marB="343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6677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EE28159C-90E2-4608-82BA-F6CAD97562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/>
      </p:pic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103DB811-E83C-400E-8B74-916D1DE8B0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4 tubulures identiques</a:t>
            </a:r>
          </a:p>
          <a:p>
            <a:r>
              <a:rPr lang="fr-FR" dirty="0"/>
              <a:t>Optimisation de la </a:t>
            </a:r>
            <a:r>
              <a:rPr lang="fr-FR" dirty="0" err="1"/>
              <a:t>répartion</a:t>
            </a:r>
            <a:r>
              <a:rPr lang="fr-FR" dirty="0"/>
              <a:t> du flux : ajuster la taille de la trompette</a:t>
            </a:r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6A82DA-509A-405B-BE7A-4567547C4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6F562-ABA3-42BC-9081-14B2F6EA496C}" type="datetime1">
              <a:rPr lang="fr-FR" smtClean="0"/>
              <a:t>11/10/2019</a:t>
            </a:fld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B92DC2-1C8B-469D-8471-47FBAE167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1FC1E99-8453-4077-83F0-390C8B03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Solutions envisagées</a:t>
            </a:r>
          </a:p>
        </p:txBody>
      </p:sp>
    </p:spTree>
    <p:extLst>
      <p:ext uri="{BB962C8B-B14F-4D97-AF65-F5344CB8AC3E}">
        <p14:creationId xmlns:p14="http://schemas.microsoft.com/office/powerpoint/2010/main" val="590217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1603</TotalTime>
  <Words>360</Words>
  <Application>Microsoft Office PowerPoint</Application>
  <PresentationFormat>Affichage à l'écran (16:9)</PresentationFormat>
  <Paragraphs>111</Paragraphs>
  <Slides>10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Calibri Light</vt:lpstr>
      <vt:lpstr>Arial</vt:lpstr>
      <vt:lpstr>Calibri</vt:lpstr>
      <vt:lpstr>Corbel</vt:lpstr>
      <vt:lpstr>Open Sans</vt:lpstr>
      <vt:lpstr>Arial Black</vt:lpstr>
      <vt:lpstr>Office Theme</vt:lpstr>
      <vt:lpstr>Admission</vt:lpstr>
      <vt:lpstr>Sommaire</vt:lpstr>
      <vt:lpstr>Contexte</vt:lpstr>
      <vt:lpstr>Règlement</vt:lpstr>
      <vt:lpstr>Précédentes architectures</vt:lpstr>
      <vt:lpstr>Précédentes architectures</vt:lpstr>
      <vt:lpstr>Concepts retenus</vt:lpstr>
      <vt:lpstr>Cahier des Charges</vt:lpstr>
      <vt:lpstr>Solutions envisagées</vt:lpstr>
      <vt:lpstr>Solutions envisagées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 Copeau 1 Optimus v1.0 13 Novembre 2018</dc:title>
  <dc:creator>Gameiro Nicolas</dc:creator>
  <cp:lastModifiedBy>Thibaud Lassus</cp:lastModifiedBy>
  <cp:revision>73</cp:revision>
  <dcterms:modified xsi:type="dcterms:W3CDTF">2019-10-11T13:14:04Z</dcterms:modified>
</cp:coreProperties>
</file>